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2" r:id="rId1"/>
  </p:sldMasterIdLst>
  <p:notesMasterIdLst>
    <p:notesMasterId r:id="rId29"/>
  </p:notesMasterIdLst>
  <p:handoutMasterIdLst>
    <p:handoutMasterId r:id="rId30"/>
  </p:handoutMasterIdLst>
  <p:sldIdLst>
    <p:sldId id="278" r:id="rId2"/>
    <p:sldId id="256" r:id="rId3"/>
    <p:sldId id="257" r:id="rId4"/>
    <p:sldId id="258" r:id="rId5"/>
    <p:sldId id="259" r:id="rId6"/>
    <p:sldId id="260" r:id="rId7"/>
    <p:sldId id="261" r:id="rId8"/>
    <p:sldId id="263" r:id="rId9"/>
    <p:sldId id="264" r:id="rId10"/>
    <p:sldId id="265" r:id="rId11"/>
    <p:sldId id="266" r:id="rId12"/>
    <p:sldId id="267" r:id="rId13"/>
    <p:sldId id="270" r:id="rId14"/>
    <p:sldId id="273" r:id="rId15"/>
    <p:sldId id="274" r:id="rId16"/>
    <p:sldId id="275" r:id="rId17"/>
    <p:sldId id="276" r:id="rId18"/>
    <p:sldId id="280" r:id="rId19"/>
    <p:sldId id="281" r:id="rId20"/>
    <p:sldId id="282" r:id="rId21"/>
    <p:sldId id="283" r:id="rId22"/>
    <p:sldId id="284" r:id="rId23"/>
    <p:sldId id="285" r:id="rId24"/>
    <p:sldId id="286" r:id="rId25"/>
    <p:sldId id="287" r:id="rId26"/>
    <p:sldId id="288" r:id="rId27"/>
    <p:sldId id="28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A10A8C-9289-40CB-BF1A-06009585CCA6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319CB5-EE85-40CE-A7FA-3064506866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68355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DA798A-99AD-4508-B2F3-596D8BC850A0}" type="datetimeFigureOut">
              <a:rPr lang="en-US" smtClean="0"/>
              <a:t>2/22/2014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2687D-B6D4-4A44-AF5D-8A469FD2116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37493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04041363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481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891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301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40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505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D63636C-5A60-43D3-9040-5D7B0D829705}" type="slidenum">
              <a:rPr lang="en-US" altLang="en-US" smtClean="0"/>
              <a:pPr eaLnBrk="1" hangingPunct="1">
                <a:spcBef>
                  <a:spcPct val="0"/>
                </a:spcBef>
              </a:pPr>
              <a:t>18</a:t>
            </a:fld>
            <a:endParaRPr lang="en-US" altLang="en-US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4AC66B5-11D1-4DC2-A2A1-0B554ED972D0}" type="slidenum">
              <a:rPr lang="en-US" altLang="en-US" smtClean="0"/>
              <a:pPr eaLnBrk="1" hangingPunct="1">
                <a:spcBef>
                  <a:spcPct val="0"/>
                </a:spcBef>
              </a:pPr>
              <a:t>19</a:t>
            </a:fld>
            <a:endParaRPr lang="en-US" altLang="en-US" smtClean="0"/>
          </a:p>
        </p:txBody>
      </p:sp>
      <p:sp>
        <p:nvSpPr>
          <p:cNvPr id="368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457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996CD4AE-DA3C-49F5-B1C6-4C31A58E4DE3}" type="slidenum">
              <a:rPr lang="en-US" altLang="en-US" smtClean="0"/>
              <a:pPr eaLnBrk="1" hangingPunct="1">
                <a:spcBef>
                  <a:spcPct val="0"/>
                </a:spcBef>
              </a:pPr>
              <a:t>20</a:t>
            </a:fld>
            <a:endParaRPr lang="en-US" altLang="en-US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FB17B7FA-3EE3-4A26-B912-8684EEC1AFEE}" type="slidenum">
              <a:rPr lang="en-US" altLang="en-US" smtClean="0"/>
              <a:pPr eaLnBrk="1" hangingPunct="1">
                <a:spcBef>
                  <a:spcPct val="0"/>
                </a:spcBef>
              </a:pPr>
              <a:t>21</a:t>
            </a:fld>
            <a:endParaRPr lang="en-US" altLang="en-US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16758E76-18DA-425C-A1F9-54030BE05F8A}" type="slidenum">
              <a:rPr lang="en-US" altLang="en-US" smtClean="0"/>
              <a:pPr eaLnBrk="1" hangingPunct="1">
                <a:spcBef>
                  <a:spcPct val="0"/>
                </a:spcBef>
              </a:pPr>
              <a:t>22</a:t>
            </a:fld>
            <a:endParaRPr lang="en-US" altLang="en-US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E104787F-293C-435A-BADF-EA2BA787BEFC}" type="slidenum">
              <a:rPr lang="en-US" altLang="en-US" smtClean="0"/>
              <a:pPr eaLnBrk="1" hangingPunct="1">
                <a:spcBef>
                  <a:spcPct val="0"/>
                </a:spcBef>
              </a:pPr>
              <a:t>23</a:t>
            </a:fld>
            <a:endParaRPr lang="en-US" altLang="en-US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B94155AA-41FC-441D-A6C5-362EB0F238EF}" type="slidenum">
              <a:rPr lang="en-US" altLang="en-US" smtClean="0"/>
              <a:pPr eaLnBrk="1" hangingPunct="1">
                <a:spcBef>
                  <a:spcPct val="0"/>
                </a:spcBef>
              </a:pPr>
              <a:t>24</a:t>
            </a:fld>
            <a:endParaRPr lang="en-US" altLang="en-US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237504D2-15EB-488C-8C18-45722CB3A07B}" type="slidenum">
              <a:rPr lang="en-US" altLang="en-US" smtClean="0"/>
              <a:pPr eaLnBrk="1" hangingPunct="1">
                <a:spcBef>
                  <a:spcPct val="0"/>
                </a:spcBef>
              </a:pPr>
              <a:t>25</a:t>
            </a:fld>
            <a:endParaRPr lang="en-US" altLang="en-US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5365219-5C71-413B-82F4-DE36AF3EC18B}" type="slidenum">
              <a:rPr lang="en-US" altLang="en-US" smtClean="0"/>
              <a:pPr eaLnBrk="1" hangingPunct="1">
                <a:spcBef>
                  <a:spcPct val="0"/>
                </a:spcBef>
              </a:pPr>
              <a:t>26</a:t>
            </a:fld>
            <a:endParaRPr lang="en-US" altLang="en-US" smtClean="0"/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1pPr>
            <a:lvl2pPr marL="729057" indent="-280406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2pPr>
            <a:lvl3pPr marL="112162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3pPr>
            <a:lvl4pPr marL="1570276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4pPr>
            <a:lvl5pPr marL="2018927" indent="-224325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Arial" charset="0"/>
              </a:defRPr>
            </a:lvl5pPr>
            <a:lvl6pPr marL="246757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6pPr>
            <a:lvl7pPr marL="2916227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7pPr>
            <a:lvl8pPr marL="336487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8pPr>
            <a:lvl9pPr marL="3813528" indent="-2243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D8839963-6E92-4B5F-89D5-4F835715CF3B}" type="slidenum">
              <a:rPr lang="en-US" altLang="en-US" smtClean="0"/>
              <a:pPr eaLnBrk="1" hangingPunct="1">
                <a:spcBef>
                  <a:spcPct val="0"/>
                </a:spcBef>
              </a:pPr>
              <a:t>27</a:t>
            </a:fld>
            <a:endParaRPr lang="en-US" altLang="en-US" smtClean="0"/>
          </a:p>
        </p:txBody>
      </p:sp>
      <p:sp>
        <p:nvSpPr>
          <p:cNvPr id="450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560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867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969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277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5"/>
          <p:cNvSpPr txBox="1"/>
          <p:nvPr/>
        </p:nvSpPr>
        <p:spPr>
          <a:xfrm>
            <a:off x="0" y="4972029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solidFill>
                  <a:schemeClr val="tx2"/>
                </a:solidFill>
                <a:latin typeface="Franklin Gothic Medium" pitchFamily="34" charset="0"/>
              </a:rPr>
              <a:t>Microsoft  Office  2013</a:t>
            </a:r>
            <a:endParaRPr lang="en-US" sz="6000" dirty="0">
              <a:solidFill>
                <a:schemeClr val="tx2"/>
              </a:solidFill>
              <a:latin typeface="Franklin Gothic Medium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31628" y="228600"/>
            <a:ext cx="24599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3"/>
          <p:cNvSpPr txBox="1"/>
          <p:nvPr/>
        </p:nvSpPr>
        <p:spPr>
          <a:xfrm>
            <a:off x="3760787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®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14"/>
          <p:cNvSpPr txBox="1"/>
          <p:nvPr/>
        </p:nvSpPr>
        <p:spPr>
          <a:xfrm>
            <a:off x="6019800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®</a:t>
            </a:r>
          </a:p>
        </p:txBody>
      </p:sp>
      <p:sp>
        <p:nvSpPr>
          <p:cNvPr id="157701" name="Title Placeholder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524000"/>
          </a:xfrm>
        </p:spPr>
        <p:txBody>
          <a:bodyPr/>
          <a:lstStyle>
            <a:lvl1pPr algn="ctr"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0" y="2889194"/>
            <a:ext cx="9143999" cy="184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EBA12"/>
          </a:solidFill>
          <a:ln>
            <a:solidFill>
              <a:srgbClr val="FEBA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random/>
  </p:transition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21717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3627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88B6991A-759C-41AF-9225-FFE37D7A690A}" type="datetime1">
              <a:rPr lang="en-US" smtClean="0"/>
              <a:t>2/22/2014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33558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1143000"/>
            <a:ext cx="8686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3058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00800"/>
            <a:ext cx="82296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  <a:cs typeface="+mn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0" y="6400800"/>
            <a:ext cx="868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/>
        </p:nvSpPr>
        <p:spPr>
          <a:xfrm>
            <a:off x="0" y="0"/>
            <a:ext cx="381000" cy="6858000"/>
          </a:xfrm>
          <a:prstGeom prst="rect">
            <a:avLst/>
          </a:prstGeom>
          <a:gradFill flip="none" rotWithShape="1">
            <a:gsLst>
              <a:gs pos="0">
                <a:srgbClr val="FEBA12"/>
              </a:gs>
              <a:gs pos="65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8763000" y="0"/>
            <a:ext cx="381000" cy="6858000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rgbClr val="FEBA1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transition>
    <p:random/>
  </p:transition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4.wmf"/><Relationship Id="rId4" Type="http://schemas.openxmlformats.org/officeDocument/2006/relationships/oleObject" Target="../embeddings/oleObject1.bin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524000"/>
          </a:xfrm>
        </p:spPr>
        <p:txBody>
          <a:bodyPr>
            <a:normAutofit/>
          </a:bodyPr>
          <a:lstStyle/>
          <a:p>
            <a:pPr eaLnBrk="1" hangingPunct="1"/>
            <a:r>
              <a:rPr lang="en-US" sz="4000" dirty="0" smtClean="0">
                <a:solidFill>
                  <a:schemeClr val="tx2"/>
                </a:solidFill>
              </a:rPr>
              <a:t/>
            </a:r>
            <a:br>
              <a:rPr lang="en-US" sz="4000" dirty="0" smtClean="0">
                <a:solidFill>
                  <a:schemeClr val="tx2"/>
                </a:solidFill>
              </a:rPr>
            </a:br>
            <a:r>
              <a:rPr lang="en-US" sz="4000" dirty="0" smtClean="0">
                <a:solidFill>
                  <a:schemeClr val="tx2"/>
                </a:solidFill>
              </a:rPr>
              <a:t>MSOffice WORD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914400"/>
            <a:ext cx="9144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3477799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219200" y="2133600"/>
            <a:ext cx="1905000" cy="224676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save a document  with its current name, click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Save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button on the Quick Access Toolbar. 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343400" y="4927937"/>
            <a:ext cx="2590800" cy="101566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If you want to rename the document, use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Save As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command. </a:t>
            </a:r>
          </a:p>
        </p:txBody>
      </p:sp>
      <p:pic>
        <p:nvPicPr>
          <p:cNvPr id="36865" name="Picture 1" descr="C:\Documents and Settings\Compaq_Administrator\Desktop\Picture4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57600" y="1828800"/>
            <a:ext cx="4241800" cy="251460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28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419600" y="5257800"/>
            <a:ext cx="2819400" cy="13234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You should save your document every 5 to 10 minutes to protect your work from being lost.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76600" y="1371600"/>
            <a:ext cx="48768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914400" y="1447800"/>
            <a:ext cx="22098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Use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Save As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dialog box to name and save a document so that you can find it and work on it again.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2260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5000" y="2362200"/>
            <a:ext cx="5432425" cy="35814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13315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2200" y="1447800"/>
            <a:ext cx="4267200" cy="49244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lnSpc>
                <a:spcPct val="110000"/>
              </a:lnSpc>
              <a:spcAft>
                <a:spcPct val="18000"/>
              </a:spcAft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In a Word document, you can…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838200" y="4343400"/>
            <a:ext cx="20574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E</a:t>
            </a:r>
            <a:r>
              <a:rPr lang="en-US" sz="2000" dirty="0" smtClean="0">
                <a:solidFill>
                  <a:srgbClr val="113A86"/>
                </a:solidFill>
                <a:latin typeface="Calibri" pitchFamily="34" charset="0"/>
              </a:rPr>
              <a:t>dit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text.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19800" y="5105400"/>
            <a:ext cx="17526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Delete text.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638800" y="3352800"/>
            <a:ext cx="26670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Correct spelling errors.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66800" y="2743200"/>
            <a:ext cx="2590800" cy="4090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Undo or redo actions.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895600" y="6229290"/>
            <a:ext cx="32766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spcAft>
                <a:spcPct val="18000"/>
              </a:spcAft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Print and close a document.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3535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066800" y="2362200"/>
            <a:ext cx="21336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A wavy red line under a word indicates that the word may be misspelled</a:t>
            </a:r>
            <a:r>
              <a:rPr lang="en-US" sz="2000" dirty="0" smtClean="0">
                <a:solidFill>
                  <a:srgbClr val="113A86"/>
                </a:solidFill>
                <a:latin typeface="Calibri" pitchFamily="34" charset="0"/>
              </a:rPr>
              <a:t>.</a:t>
            </a:r>
          </a:p>
          <a:p>
            <a:pPr>
              <a:defRPr/>
            </a:pPr>
            <a:r>
              <a:rPr lang="en-US" sz="2000" dirty="0" smtClean="0">
                <a:solidFill>
                  <a:srgbClr val="113A86"/>
                </a:solidFill>
                <a:latin typeface="Calibri" pitchFamily="34" charset="0"/>
              </a:rPr>
              <a:t>Use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Spell Check</a:t>
            </a:r>
            <a:endParaRPr lang="en-US" sz="20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pic>
        <p:nvPicPr>
          <p:cNvPr id="7" name="Picture 2" descr="C:\Documents and Settings\Elizabeth Knapp\My Documents\Glencoe\iCheck 2007\iCheck Presentation Plus\SE-TAE\Unit 1\Lesson 1\U1L1 Screen Captures - 2nd Round\U1-L1_screenshots\U1-L1-0016SC-878605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5200" y="1600200"/>
            <a:ext cx="4495800" cy="341630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3911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pic>
        <p:nvPicPr>
          <p:cNvPr id="7680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895600"/>
            <a:ext cx="5141913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66800" y="4191000"/>
            <a:ext cx="1752600" cy="101566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restore a change, click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Redo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.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267200" y="1524000"/>
            <a:ext cx="3581400" cy="101566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erase a change you have just made to a document, click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Undo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button. </a:t>
            </a:r>
          </a:p>
        </p:txBody>
      </p:sp>
      <p:cxnSp>
        <p:nvCxnSpPr>
          <p:cNvPr id="7" name="Straight Arrow Connector 6"/>
          <p:cNvCxnSpPr>
            <a:cxnSpLocks noChangeShapeType="1"/>
          </p:cNvCxnSpPr>
          <p:nvPr/>
        </p:nvCxnSpPr>
        <p:spPr bwMode="auto">
          <a:xfrm flipV="1">
            <a:off x="2819400" y="3124200"/>
            <a:ext cx="1447800" cy="1371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5400000">
            <a:off x="3771900" y="2552700"/>
            <a:ext cx="609600" cy="228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6026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pic>
        <p:nvPicPr>
          <p:cNvPr id="92162" name="Picture 2" descr="C:\Documents and Settings\Elizabeth Knapp\My Documents\Glencoe\iCheck 2007\iCheck Presentation Plus\SE-TAE\Unit 1\Lesson 1\U1L1 Screen Captures - 1st Round\U1-L1-0039SC-880260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590800"/>
            <a:ext cx="4953000" cy="3516313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810000" y="1600200"/>
            <a:ext cx="3276600" cy="7078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print a document, first choose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Print Preview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990600" y="2971800"/>
            <a:ext cx="16764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Print Preview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allows you to see the page as it will appear when printed.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0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048000" y="1524000"/>
            <a:ext cx="4648200" cy="7078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Once you are satisfied with the document, click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Print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to open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Print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dialog box.</a:t>
            </a:r>
          </a:p>
        </p:txBody>
      </p:sp>
      <p:pic>
        <p:nvPicPr>
          <p:cNvPr id="778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0" y="2590800"/>
            <a:ext cx="4676775" cy="3513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1066800" y="2971800"/>
            <a:ext cx="1676400" cy="255454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Use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Print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dialog box to make choices such as the number of copies, or which printer you will use.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129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1371600"/>
            <a:ext cx="1905000" cy="163121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After you have finished and saved your work in a document, you can close it.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14400" y="4114800"/>
            <a:ext cx="17526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close a document, use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Close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command in the Office menu.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029200" y="1524000"/>
            <a:ext cx="3124200" cy="101566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You can also close a document by clicking 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Close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button.</a:t>
            </a:r>
          </a:p>
        </p:txBody>
      </p:sp>
      <p:pic>
        <p:nvPicPr>
          <p:cNvPr id="49153" name="Picture 1" descr="C:\Documents and Settings\Compaq_Administrator\Desktop\Picture5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71800" y="2819400"/>
            <a:ext cx="5143500" cy="365760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3276600" y="5715000"/>
            <a:ext cx="7620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dirty="0">
                <a:solidFill>
                  <a:srgbClr val="113A86"/>
                </a:solidFill>
                <a:latin typeface="Calibri" pitchFamily="34" charset="0"/>
              </a:rPr>
              <a:t>Close</a:t>
            </a:r>
            <a:endParaRPr lang="en-US" sz="2000" dirty="0">
              <a:solidFill>
                <a:srgbClr val="113A86"/>
              </a:solidFill>
              <a:latin typeface="Calibri" pitchFamily="34" charset="0"/>
            </a:endParaRPr>
          </a:p>
        </p:txBody>
      </p:sp>
      <p:cxnSp>
        <p:nvCxnSpPr>
          <p:cNvPr id="10" name="Straight Arrow Connector 9"/>
          <p:cNvCxnSpPr>
            <a:cxnSpLocks noChangeShapeType="1"/>
          </p:cNvCxnSpPr>
          <p:nvPr/>
        </p:nvCxnSpPr>
        <p:spPr bwMode="auto">
          <a:xfrm rot="16200000" flipV="1">
            <a:off x="3162300" y="5372100"/>
            <a:ext cx="457200" cy="2286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018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057400" y="1752600"/>
            <a:ext cx="50292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Change the font and font style to make the text clearer and easier to read, and to enhance your </a:t>
            </a:r>
            <a:r>
              <a:rPr lang="en-US" sz="2400" dirty="0" smtClean="0">
                <a:solidFill>
                  <a:srgbClr val="113A86"/>
                </a:solidFill>
                <a:latin typeface="Calibri" pitchFamily="34" charset="0"/>
              </a:rPr>
              <a:t>document.</a:t>
            </a:r>
            <a:endParaRPr lang="en-US" sz="2400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12293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200400"/>
            <a:ext cx="5029200" cy="2551113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9919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38200" y="1325940"/>
            <a:ext cx="37338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character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is an individual letter, number, symbol, or punctuation mark.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876800" y="1524000"/>
            <a:ext cx="3352800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</a:rPr>
              <a:t>Examples of characters:</a:t>
            </a:r>
          </a:p>
          <a:p>
            <a:pPr eaLnBrk="1" hangingPunct="1"/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</a:rPr>
              <a:t>J	12	©	? </a:t>
            </a:r>
            <a:endParaRPr lang="en-US" altLang="en-US" sz="2400" b="1">
              <a:latin typeface="Calibri" pitchFamily="34" charset="0"/>
            </a:endParaRPr>
          </a:p>
          <a:p>
            <a:pPr algn="r" eaLnBrk="1" hangingPunct="1"/>
            <a:endParaRPr lang="en-US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2895600"/>
            <a:ext cx="3733800" cy="156966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font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 is the unique design of a set of characters. The automatic, or default, font in Word 2007 is Calibri.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38200" y="4876800"/>
            <a:ext cx="37338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Font size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refers to how large or small characters are. Font size is measured in points.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995863" y="3284538"/>
            <a:ext cx="3233737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</a:rPr>
              <a:t>Examples of fonts:</a:t>
            </a:r>
          </a:p>
          <a:p>
            <a:pPr eaLnBrk="1" hangingPunct="1"/>
            <a:r>
              <a:rPr lang="en-US" altLang="en-US" sz="2400" b="1">
                <a:solidFill>
                  <a:srgbClr val="113A86"/>
                </a:solidFill>
              </a:rPr>
              <a:t>Arial	</a:t>
            </a:r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</a:rPr>
              <a:t>Calibri	</a:t>
            </a:r>
            <a:r>
              <a:rPr lang="en-US" altLang="en-US" sz="2400" b="1">
                <a:solidFill>
                  <a:srgbClr val="113A86"/>
                </a:solidFill>
                <a:latin typeface="Cambria" pitchFamily="18" charset="0"/>
                <a:cs typeface="Tahoma" pitchFamily="34" charset="0"/>
              </a:rPr>
              <a:t>Cambria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5029200" y="5105400"/>
            <a:ext cx="3200400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  <a:cs typeface="Times New Roman" pitchFamily="18" charset="0"/>
              </a:rPr>
              <a:t>Examples of font sizes:</a:t>
            </a:r>
          </a:p>
          <a:p>
            <a:pPr eaLnBrk="1" hangingPunct="1"/>
            <a:r>
              <a:rPr lang="en-US" altLang="en-US" b="1">
                <a:solidFill>
                  <a:srgbClr val="113A86"/>
                </a:solidFill>
                <a:latin typeface="Calibri" pitchFamily="34" charset="0"/>
                <a:cs typeface="Times New Roman" pitchFamily="18" charset="0"/>
              </a:rPr>
              <a:t>18pt.	24pt.	</a:t>
            </a:r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  <a:cs typeface="Times New Roman" pitchFamily="18" charset="0"/>
              </a:rPr>
              <a:t>32pt.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68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bjec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55258723"/>
              </p:ext>
            </p:extLst>
          </p:nvPr>
        </p:nvGraphicFramePr>
        <p:xfrm>
          <a:off x="457200" y="1137947"/>
          <a:ext cx="5181600" cy="82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9" name="Flash Document" r:id="rId4" imgW="7317004" imgH="111369" progId="">
                  <p:embed/>
                </p:oleObj>
              </mc:Choice>
              <mc:Fallback>
                <p:oleObj name="Flash Document" r:id="rId4" imgW="7317004" imgH="111369" progId="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1137947"/>
                        <a:ext cx="5181600" cy="825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099" name="Text Box 8"/>
          <p:cNvSpPr txBox="1">
            <a:spLocks noChangeArrowheads="1"/>
          </p:cNvSpPr>
          <p:nvPr/>
        </p:nvSpPr>
        <p:spPr bwMode="auto">
          <a:xfrm>
            <a:off x="533400" y="1371600"/>
            <a:ext cx="6248400" cy="4738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Identify parts of the Word screen</a:t>
            </a:r>
          </a:p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Name and save a document</a:t>
            </a:r>
          </a:p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Key text into a document</a:t>
            </a:r>
          </a:p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Edit text</a:t>
            </a:r>
          </a:p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Print a document</a:t>
            </a:r>
          </a:p>
          <a:p>
            <a:pPr eaLnBrk="1" hangingPunct="1">
              <a:spcAft>
                <a:spcPct val="18000"/>
              </a:spcAft>
            </a:pPr>
            <a:r>
              <a:rPr lang="en-US" altLang="en-US" sz="2400" dirty="0">
                <a:solidFill>
                  <a:srgbClr val="FF6600"/>
                </a:solidFill>
                <a:latin typeface="Calibri" pitchFamily="34" charset="0"/>
              </a:rPr>
              <a:t>• </a:t>
            </a: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Close a </a:t>
            </a:r>
            <a:r>
              <a:rPr lang="en-US" altLang="en-US" sz="2400" dirty="0" smtClean="0">
                <a:solidFill>
                  <a:srgbClr val="113A86"/>
                </a:solidFill>
                <a:latin typeface="Calibri" pitchFamily="34" charset="0"/>
              </a:rPr>
              <a:t>document</a:t>
            </a:r>
            <a:endParaRPr lang="en-US" altLang="en-US" sz="2400" dirty="0">
              <a:solidFill>
                <a:srgbClr val="113A86"/>
              </a:solidFill>
              <a:latin typeface="Calibri" pitchFamily="34" charset="0"/>
            </a:endParaRP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SzPct val="120000"/>
              <a:buFont typeface="Arial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Modify font size, style, and color</a:t>
            </a: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SzPct val="120000"/>
              <a:buFont typeface="Arial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Align paragraphs</a:t>
            </a:r>
          </a:p>
          <a:p>
            <a:pPr eaLnBrk="1" hangingPunct="1">
              <a:lnSpc>
                <a:spcPct val="150000"/>
              </a:lnSpc>
              <a:buClr>
                <a:srgbClr val="FF6600"/>
              </a:buClr>
              <a:buSzPct val="120000"/>
              <a:buFont typeface="Arial" charset="0"/>
              <a:buChar char="•"/>
            </a:pPr>
            <a:r>
              <a:rPr lang="en-US" altLang="en-US" sz="2400" dirty="0">
                <a:solidFill>
                  <a:srgbClr val="113A86"/>
                </a:solidFill>
                <a:latin typeface="Calibri" pitchFamily="34" charset="0"/>
              </a:rPr>
              <a:t>Create numbered and bulleted </a:t>
            </a:r>
            <a:r>
              <a:rPr lang="en-US" altLang="en-US" sz="2400" dirty="0" smtClean="0">
                <a:solidFill>
                  <a:srgbClr val="113A86"/>
                </a:solidFill>
                <a:latin typeface="Calibri" pitchFamily="34" charset="0"/>
              </a:rPr>
              <a:t>lists</a:t>
            </a:r>
            <a:endParaRPr lang="en-US" altLang="en-US" sz="2400" dirty="0">
              <a:solidFill>
                <a:srgbClr val="113A86"/>
              </a:solidFill>
              <a:latin typeface="Calibri" pitchFamily="34" charset="0"/>
            </a:endParaRPr>
          </a:p>
          <a:p>
            <a:pPr eaLnBrk="1" hangingPunct="1">
              <a:spcAft>
                <a:spcPct val="18000"/>
              </a:spcAft>
            </a:pPr>
            <a:endParaRPr lang="en-US" altLang="en-US" sz="2400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2052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2053" name="TextBox 5"/>
          <p:cNvSpPr txBox="1">
            <a:spLocks noChangeArrowheads="1"/>
          </p:cNvSpPr>
          <p:nvPr/>
        </p:nvSpPr>
        <p:spPr bwMode="auto">
          <a:xfrm>
            <a:off x="457200" y="596900"/>
            <a:ext cx="56388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2800" b="1" dirty="0" smtClean="0">
                <a:solidFill>
                  <a:srgbClr val="FF6600"/>
                </a:solidFill>
                <a:latin typeface="Calibri" pitchFamily="34" charset="0"/>
              </a:rPr>
              <a:t>Objectives</a:t>
            </a:r>
            <a:r>
              <a:rPr lang="en-US" altLang="en-US" sz="2800" b="1" dirty="0">
                <a:solidFill>
                  <a:srgbClr val="FF6600"/>
                </a:solidFill>
                <a:latin typeface="Calibri" pitchFamily="34" charset="0"/>
              </a:rPr>
              <a:t>: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651044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371600" y="1981200"/>
            <a:ext cx="20574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Font style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refers to effects such as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bold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, </a:t>
            </a:r>
            <a:r>
              <a:rPr lang="en-US" sz="2400" i="1" dirty="0">
                <a:solidFill>
                  <a:srgbClr val="113A86"/>
                </a:solidFill>
                <a:latin typeface="Calibri" pitchFamily="34" charset="0"/>
              </a:rPr>
              <a:t>italic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, and </a:t>
            </a:r>
            <a:r>
              <a:rPr lang="en-US" sz="2400" u="sng" dirty="0">
                <a:solidFill>
                  <a:srgbClr val="113A86"/>
                </a:solidFill>
                <a:latin typeface="Calibri" pitchFamily="34" charset="0"/>
              </a:rPr>
              <a:t>underline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. 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419600" y="1676400"/>
            <a:ext cx="3429000" cy="2678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/>
            <a:r>
              <a:rPr lang="en-US" altLang="en-US" sz="2400">
                <a:solidFill>
                  <a:srgbClr val="113A86"/>
                </a:solidFill>
                <a:latin typeface="Calibri" pitchFamily="34" charset="0"/>
              </a:rPr>
              <a:t>Examples of font styles:</a:t>
            </a:r>
          </a:p>
          <a:p>
            <a:pPr algn="ctr" eaLnBrk="1" hangingPunct="1"/>
            <a:endParaRPr lang="en-US" altLang="en-US" sz="2400" b="1">
              <a:solidFill>
                <a:srgbClr val="113A86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altLang="en-US" sz="2400" b="1">
                <a:solidFill>
                  <a:srgbClr val="113A86"/>
                </a:solidFill>
                <a:latin typeface="Calibri" pitchFamily="34" charset="0"/>
              </a:rPr>
              <a:t>Bold</a:t>
            </a:r>
          </a:p>
          <a:p>
            <a:pPr algn="ctr" eaLnBrk="1" hangingPunct="1"/>
            <a:endParaRPr lang="en-US" altLang="en-US" sz="2400" b="1">
              <a:solidFill>
                <a:srgbClr val="113A86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altLang="en-US" sz="2400" i="1">
                <a:solidFill>
                  <a:srgbClr val="113A86"/>
                </a:solidFill>
                <a:latin typeface="Calibri" pitchFamily="34" charset="0"/>
              </a:rPr>
              <a:t>Italic</a:t>
            </a:r>
          </a:p>
          <a:p>
            <a:pPr algn="ctr" eaLnBrk="1" hangingPunct="1"/>
            <a:endParaRPr lang="en-US" altLang="en-US" sz="2400" b="1">
              <a:solidFill>
                <a:srgbClr val="113A86"/>
              </a:solidFill>
              <a:latin typeface="Calibri" pitchFamily="34" charset="0"/>
            </a:endParaRPr>
          </a:p>
          <a:p>
            <a:pPr algn="ctr" eaLnBrk="1" hangingPunct="1"/>
            <a:r>
              <a:rPr lang="en-US" altLang="en-US" sz="2400" u="sng">
                <a:solidFill>
                  <a:srgbClr val="113A86"/>
                </a:solidFill>
                <a:latin typeface="Calibri" pitchFamily="34" charset="0"/>
              </a:rPr>
              <a:t>Underline</a:t>
            </a:r>
          </a:p>
        </p:txBody>
      </p:sp>
      <p:sp>
        <p:nvSpPr>
          <p:cNvPr id="14342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762000" y="5238690"/>
            <a:ext cx="7467600" cy="46166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Apply these effects to words and phrases to add emphasis.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3459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" y="1371600"/>
            <a:ext cx="31242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To make text stand out and </a:t>
            </a:r>
            <a:r>
              <a:rPr lang="en-US" sz="2400" i="1" dirty="0">
                <a:solidFill>
                  <a:srgbClr val="113A86"/>
                </a:solidFill>
                <a:latin typeface="Calibri" pitchFamily="34" charset="0"/>
              </a:rPr>
              <a:t>enhance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 a </a:t>
            </a:r>
            <a:r>
              <a:rPr lang="en-US" sz="2400" dirty="0" smtClean="0">
                <a:solidFill>
                  <a:srgbClr val="113A86"/>
                </a:solidFill>
                <a:latin typeface="Calibri" pitchFamily="34" charset="0"/>
              </a:rPr>
              <a:t>text,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or make it better, apply special formatting to  characters. 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15365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33400" y="3886200"/>
            <a:ext cx="32766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Some special effects include </a:t>
            </a:r>
            <a:r>
              <a:rPr lang="en-US" sz="2400" b="1" strike="sngStrike" dirty="0">
                <a:solidFill>
                  <a:srgbClr val="113A86"/>
                </a:solidFill>
                <a:latin typeface="Calibri" pitchFamily="34" charset="0"/>
              </a:rPr>
              <a:t>strikethrough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, </a:t>
            </a:r>
            <a:r>
              <a:rPr lang="en-US" sz="2400" b="1" dirty="0">
                <a:solidFill>
                  <a:srgbClr val="113A8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</a:rPr>
              <a:t>shadow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, and  </a:t>
            </a:r>
            <a:r>
              <a:rPr lang="en-US" sz="2400" b="1" cap="all" dirty="0">
                <a:solidFill>
                  <a:srgbClr val="113A86"/>
                </a:solidFill>
                <a:latin typeface="Calibri" pitchFamily="34" charset="0"/>
              </a:rPr>
              <a:t>ALL CAPS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pic>
        <p:nvPicPr>
          <p:cNvPr id="121857" name="Picture 1" descr="C:\Documents and Settings\Compaq_Administrator\Desktop\Megan Folder\Glencoe\PPTX to megan\Unit 1\Lesson 2\U1L2SC(2R)\Fig 2-6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94138" y="1600200"/>
            <a:ext cx="4259262" cy="449580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4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990600" y="2057400"/>
            <a:ext cx="2286000" cy="156966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To </a:t>
            </a:r>
            <a:r>
              <a:rPr lang="en-US" sz="2400" dirty="0" smtClean="0">
                <a:solidFill>
                  <a:srgbClr val="113A86"/>
                </a:solidFill>
                <a:latin typeface="Calibri" pitchFamily="34" charset="0"/>
              </a:rPr>
              <a:t>modify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font, style, and size, open the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Font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 dialog box. 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pic>
        <p:nvPicPr>
          <p:cNvPr id="123906" name="Picture 2" descr="C:\Documents and Settings\Compaq_Administrator\Desktop\Megan Folder\Glencoe\PPTX to megan\Unit 1\Lesson 2\U1L2SC(2R)\Fig 2-6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0" y="1522413"/>
            <a:ext cx="4333875" cy="4573587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 descr="font-group.gif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5200" y="3276600"/>
            <a:ext cx="459422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flipV="1">
            <a:off x="2133600" y="4648200"/>
            <a:ext cx="5715000" cy="762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 rot="5400000">
            <a:off x="1769269" y="4360069"/>
            <a:ext cx="728662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4188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9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39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format-painter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33800" y="2286000"/>
            <a:ext cx="4540250" cy="3352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7411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" y="1905000"/>
            <a:ext cx="31242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Utilize the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Format Painter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to copy multiple formats from one part of a document to another.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rot="5400000">
            <a:off x="4364831" y="3407569"/>
            <a:ext cx="2244725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7" name="Straight Connector 6"/>
          <p:cNvCxnSpPr>
            <a:cxnSpLocks noChangeShapeType="1"/>
          </p:cNvCxnSpPr>
          <p:nvPr/>
        </p:nvCxnSpPr>
        <p:spPr bwMode="auto">
          <a:xfrm>
            <a:off x="3048000" y="2286000"/>
            <a:ext cx="243840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7" name="TextBox 16"/>
          <p:cNvSpPr txBox="1"/>
          <p:nvPr/>
        </p:nvSpPr>
        <p:spPr>
          <a:xfrm>
            <a:off x="838200" y="4343400"/>
            <a:ext cx="3276600" cy="2308324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marL="228600" indent="-228600"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To copy a Format to one location click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once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.</a:t>
            </a:r>
          </a:p>
          <a:p>
            <a:pPr marL="228600" indent="-228600"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To copy Format to multiple locations,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double click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. 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64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8800" y="2819400"/>
            <a:ext cx="5156200" cy="20574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18435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410200" y="4648200"/>
            <a:ext cx="32766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Paragraph alignment dictates how paragraphs are aligned on a page.</a:t>
            </a:r>
          </a:p>
          <a:p>
            <a:pPr marL="228600" indent="-228600">
              <a:buFont typeface="Arial" pitchFamily="34" charset="0"/>
              <a:buChar char="•"/>
              <a:tabLst>
                <a:tab pos="228600" algn="l"/>
              </a:tabLst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Align Left, Right, Center, and Justify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2743200" cy="156966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Line spacing allows you to change the space between lines and paragraphs.</a:t>
            </a:r>
          </a:p>
        </p:txBody>
      </p:sp>
      <p:cxnSp>
        <p:nvCxnSpPr>
          <p:cNvPr id="6" name="Straight Arrow Connector 5"/>
          <p:cNvCxnSpPr>
            <a:cxnSpLocks noChangeShapeType="1"/>
          </p:cNvCxnSpPr>
          <p:nvPr/>
        </p:nvCxnSpPr>
        <p:spPr bwMode="auto">
          <a:xfrm rot="5400000">
            <a:off x="4000501" y="3086100"/>
            <a:ext cx="1600200" cy="3175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Straight Connector 9"/>
          <p:cNvCxnSpPr>
            <a:cxnSpLocks noChangeShapeType="1"/>
          </p:cNvCxnSpPr>
          <p:nvPr/>
        </p:nvCxnSpPr>
        <p:spPr bwMode="auto">
          <a:xfrm>
            <a:off x="3048000" y="2286000"/>
            <a:ext cx="1752600" cy="0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8" name="Left Bracket 17"/>
          <p:cNvSpPr>
            <a:spLocks/>
          </p:cNvSpPr>
          <p:nvPr/>
        </p:nvSpPr>
        <p:spPr bwMode="auto">
          <a:xfrm rot="-5400000">
            <a:off x="2971800" y="3048000"/>
            <a:ext cx="228600" cy="2362200"/>
          </a:xfrm>
          <a:prstGeom prst="leftBracket">
            <a:avLst>
              <a:gd name="adj" fmla="val 8324"/>
            </a:avLst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/>
            <a:endParaRPr lang="en-US" altLang="en-US"/>
          </a:p>
        </p:txBody>
      </p:sp>
      <p:cxnSp>
        <p:nvCxnSpPr>
          <p:cNvPr id="19" name="Straight Arrow Connector 18"/>
          <p:cNvCxnSpPr>
            <a:cxnSpLocks noChangeShapeType="1"/>
            <a:endCxn id="18" idx="1"/>
          </p:cNvCxnSpPr>
          <p:nvPr/>
        </p:nvCxnSpPr>
        <p:spPr bwMode="auto">
          <a:xfrm rot="16200000" flipV="1">
            <a:off x="2419350" y="5010150"/>
            <a:ext cx="1371600" cy="38100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0" name="Straight Connector 19"/>
          <p:cNvCxnSpPr>
            <a:cxnSpLocks noChangeShapeType="1"/>
          </p:cNvCxnSpPr>
          <p:nvPr/>
        </p:nvCxnSpPr>
        <p:spPr bwMode="auto">
          <a:xfrm flipV="1">
            <a:off x="3124200" y="5713413"/>
            <a:ext cx="2363788" cy="1587"/>
          </a:xfrm>
          <a:prstGeom prst="line">
            <a:avLst/>
          </a:prstGeom>
          <a:noFill/>
          <a:ln w="31750" algn="ctr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668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1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62200" y="2895600"/>
            <a:ext cx="4419600" cy="3138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19459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743200" y="1524000"/>
            <a:ext cx="36576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Lists and outlines are an effective way to organize information in </a:t>
            </a:r>
            <a:r>
              <a:rPr lang="en-US" sz="2400" dirty="0" smtClean="0">
                <a:solidFill>
                  <a:srgbClr val="113A86"/>
                </a:solidFill>
                <a:latin typeface="Calibri" pitchFamily="34" charset="0"/>
              </a:rPr>
              <a:t>a document.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24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24200" y="2552700"/>
            <a:ext cx="2371725" cy="3771900"/>
          </a:xfrm>
          <a:prstGeom prst="rect">
            <a:avLst/>
          </a:prstGeom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20483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715000" y="4343400"/>
            <a:ext cx="29718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numbered list indicates that items in a list should be viewed, or performed, in a particular order.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04800" y="1447800"/>
            <a:ext cx="2743200" cy="267765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numbered list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is a list of items that appear in a particular sequence. Each item is preceded by a number or letter.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345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14"/>
          <p:cNvSpPr txBox="1">
            <a:spLocks noChangeArrowheads="1"/>
          </p:cNvSpPr>
          <p:nvPr/>
        </p:nvSpPr>
        <p:spPr bwMode="auto">
          <a:xfrm>
            <a:off x="20574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2: Format Content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762000" y="3124200"/>
            <a:ext cx="2590800" cy="156966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In a </a:t>
            </a: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bulleted list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each item begins with a bullet to call attention to it.</a:t>
            </a:r>
            <a:endParaRPr lang="en-US" sz="2400" dirty="0">
              <a:solidFill>
                <a:srgbClr val="113A86"/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81400" y="2438400"/>
            <a:ext cx="4572000" cy="279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8" name="TextBox 7"/>
          <p:cNvSpPr txBox="1"/>
          <p:nvPr/>
        </p:nvSpPr>
        <p:spPr>
          <a:xfrm>
            <a:off x="1752600" y="1524000"/>
            <a:ext cx="5638800" cy="830997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rgbClr val="113A86"/>
                </a:solidFill>
                <a:latin typeface="Calibri" pitchFamily="34" charset="0"/>
              </a:rPr>
              <a:t>Bullets </a:t>
            </a: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are symbols, shapes, or images such as dots, diamonds, or arrows.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05200" y="5562600"/>
            <a:ext cx="4724400" cy="120032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Use a bulleted list if it does not matter in which order the items in the list are displayed.</a:t>
            </a:r>
            <a:endParaRPr lang="en-US" sz="2400" b="1" dirty="0">
              <a:solidFill>
                <a:srgbClr val="113A86"/>
              </a:solidFill>
              <a:latin typeface="Calibri" pitchFamily="34" charset="0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254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2819400"/>
            <a:ext cx="4983163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19400" y="1371600"/>
            <a:ext cx="3505200" cy="461665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113A86"/>
                </a:solidFill>
                <a:latin typeface="Calibri" pitchFamily="34" charset="0"/>
              </a:rPr>
              <a:t>The Word screen contains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4114800" y="2209800"/>
            <a:ext cx="1066800" cy="687388"/>
            <a:chOff x="4114800" y="2209800"/>
            <a:chExt cx="1066800" cy="686594"/>
          </a:xfrm>
        </p:grpSpPr>
        <p:sp>
          <p:nvSpPr>
            <p:cNvPr id="13" name="TextBox 12"/>
            <p:cNvSpPr txBox="1"/>
            <p:nvPr/>
          </p:nvSpPr>
          <p:spPr>
            <a:xfrm>
              <a:off x="4114800" y="2209800"/>
              <a:ext cx="1066800" cy="400110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Title bar</a:t>
              </a:r>
            </a:p>
          </p:txBody>
        </p:sp>
        <p:cxnSp>
          <p:nvCxnSpPr>
            <p:cNvPr id="3110" name="Straight Arrow Connector 19"/>
            <p:cNvCxnSpPr>
              <a:cxnSpLocks noChangeShapeType="1"/>
            </p:cNvCxnSpPr>
            <p:nvPr/>
          </p:nvCxnSpPr>
          <p:spPr bwMode="auto">
            <a:xfrm rot="5400000">
              <a:off x="4505355" y="2752755"/>
              <a:ext cx="28569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22"/>
          <p:cNvGrpSpPr>
            <a:grpSpLocks/>
          </p:cNvGrpSpPr>
          <p:nvPr/>
        </p:nvGrpSpPr>
        <p:grpSpPr bwMode="auto">
          <a:xfrm>
            <a:off x="990600" y="2971800"/>
            <a:ext cx="1676400" cy="1317625"/>
            <a:chOff x="990600" y="2971800"/>
            <a:chExt cx="1676400" cy="1317486"/>
          </a:xfrm>
        </p:grpSpPr>
        <p:sp>
          <p:nvSpPr>
            <p:cNvPr id="10" name="TextBox 9"/>
            <p:cNvSpPr txBox="1"/>
            <p:nvPr/>
          </p:nvSpPr>
          <p:spPr>
            <a:xfrm>
              <a:off x="990600" y="3581400"/>
              <a:ext cx="1676400" cy="707886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Quick Access Toolbar</a:t>
              </a:r>
            </a:p>
          </p:txBody>
        </p:sp>
        <p:cxnSp>
          <p:nvCxnSpPr>
            <p:cNvPr id="3106" name="Straight Arrow Connector 20"/>
            <p:cNvCxnSpPr>
              <a:cxnSpLocks noChangeShapeType="1"/>
            </p:cNvCxnSpPr>
            <p:nvPr/>
          </p:nvCxnSpPr>
          <p:spPr bwMode="auto">
            <a:xfrm rot="5400000" flipH="1" flipV="1">
              <a:off x="2134394" y="3275806"/>
              <a:ext cx="60960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" name="Group 23"/>
          <p:cNvGrpSpPr>
            <a:grpSpLocks/>
          </p:cNvGrpSpPr>
          <p:nvPr/>
        </p:nvGrpSpPr>
        <p:grpSpPr bwMode="auto">
          <a:xfrm>
            <a:off x="3657600" y="3276600"/>
            <a:ext cx="990600" cy="1009650"/>
            <a:chOff x="3657600" y="3276600"/>
            <a:chExt cx="990600" cy="1009710"/>
          </a:xfrm>
        </p:grpSpPr>
        <p:sp>
          <p:nvSpPr>
            <p:cNvPr id="7" name="TextBox 6"/>
            <p:cNvSpPr txBox="1"/>
            <p:nvPr/>
          </p:nvSpPr>
          <p:spPr>
            <a:xfrm>
              <a:off x="3657600" y="3886200"/>
              <a:ext cx="990600" cy="400110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Ribbon</a:t>
              </a:r>
            </a:p>
          </p:txBody>
        </p:sp>
        <p:cxnSp>
          <p:nvCxnSpPr>
            <p:cNvPr id="3102" name="Straight Arrow Connector 28"/>
            <p:cNvCxnSpPr>
              <a:cxnSpLocks noChangeShapeType="1"/>
            </p:cNvCxnSpPr>
            <p:nvPr/>
          </p:nvCxnSpPr>
          <p:spPr bwMode="auto">
            <a:xfrm rot="5400000" flipH="1" flipV="1">
              <a:off x="3810794" y="3580606"/>
              <a:ext cx="60960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5" name="Group 24"/>
          <p:cNvGrpSpPr>
            <a:grpSpLocks/>
          </p:cNvGrpSpPr>
          <p:nvPr/>
        </p:nvGrpSpPr>
        <p:grpSpPr bwMode="auto">
          <a:xfrm>
            <a:off x="2895600" y="4572000"/>
            <a:ext cx="3124200" cy="400050"/>
            <a:chOff x="2895600" y="4572000"/>
            <a:chExt cx="3124200" cy="400110"/>
          </a:xfrm>
        </p:grpSpPr>
        <p:sp>
          <p:nvSpPr>
            <p:cNvPr id="9" name="TextBox 8"/>
            <p:cNvSpPr txBox="1"/>
            <p:nvPr/>
          </p:nvSpPr>
          <p:spPr>
            <a:xfrm>
              <a:off x="3505200" y="4572000"/>
              <a:ext cx="1981200" cy="400110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Document pane</a:t>
              </a:r>
            </a:p>
          </p:txBody>
        </p:sp>
        <p:cxnSp>
          <p:nvCxnSpPr>
            <p:cNvPr id="3097" name="Straight Arrow Connector 39"/>
            <p:cNvCxnSpPr>
              <a:cxnSpLocks noChangeShapeType="1"/>
            </p:cNvCxnSpPr>
            <p:nvPr/>
          </p:nvCxnSpPr>
          <p:spPr bwMode="auto">
            <a:xfrm rot="10800000">
              <a:off x="2895600" y="4760976"/>
              <a:ext cx="60960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98" name="Straight Arrow Connector 40"/>
            <p:cNvCxnSpPr>
              <a:cxnSpLocks noChangeShapeType="1"/>
            </p:cNvCxnSpPr>
            <p:nvPr/>
          </p:nvCxnSpPr>
          <p:spPr bwMode="auto">
            <a:xfrm>
              <a:off x="5486400" y="4774981"/>
              <a:ext cx="533400" cy="1235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6" name="Group 25"/>
          <p:cNvGrpSpPr>
            <a:grpSpLocks/>
          </p:cNvGrpSpPr>
          <p:nvPr/>
        </p:nvGrpSpPr>
        <p:grpSpPr bwMode="auto">
          <a:xfrm>
            <a:off x="2286000" y="5334000"/>
            <a:ext cx="2514600" cy="1066800"/>
            <a:chOff x="2286000" y="5334000"/>
            <a:chExt cx="2514600" cy="1066800"/>
          </a:xfrm>
        </p:grpSpPr>
        <p:sp>
          <p:nvSpPr>
            <p:cNvPr id="11" name="TextBox 10"/>
            <p:cNvSpPr txBox="1"/>
            <p:nvPr/>
          </p:nvSpPr>
          <p:spPr>
            <a:xfrm>
              <a:off x="2514600" y="5334000"/>
              <a:ext cx="2286000" cy="707886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Start button and Status bar</a:t>
              </a:r>
            </a:p>
          </p:txBody>
        </p:sp>
        <p:cxnSp>
          <p:nvCxnSpPr>
            <p:cNvPr id="3093" name="Straight Arrow Connector 43"/>
            <p:cNvCxnSpPr>
              <a:cxnSpLocks noChangeShapeType="1"/>
            </p:cNvCxnSpPr>
            <p:nvPr/>
          </p:nvCxnSpPr>
          <p:spPr bwMode="auto">
            <a:xfrm rot="5400000">
              <a:off x="2019300" y="5981700"/>
              <a:ext cx="685800" cy="1524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14" name="Group 18"/>
          <p:cNvGrpSpPr>
            <a:grpSpLocks/>
          </p:cNvGrpSpPr>
          <p:nvPr/>
        </p:nvGrpSpPr>
        <p:grpSpPr bwMode="auto">
          <a:xfrm>
            <a:off x="6400800" y="4725988"/>
            <a:ext cx="1295400" cy="1370012"/>
            <a:chOff x="6400800" y="4725988"/>
            <a:chExt cx="1295400" cy="1370012"/>
          </a:xfrm>
        </p:grpSpPr>
        <p:sp>
          <p:nvSpPr>
            <p:cNvPr id="12" name="TextBox 11"/>
            <p:cNvSpPr txBox="1"/>
            <p:nvPr/>
          </p:nvSpPr>
          <p:spPr>
            <a:xfrm>
              <a:off x="6400800" y="5086290"/>
              <a:ext cx="1295400" cy="400110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Scroll bars</a:t>
              </a:r>
            </a:p>
          </p:txBody>
        </p:sp>
        <p:cxnSp>
          <p:nvCxnSpPr>
            <p:cNvPr id="3088" name="Straight Arrow Connector 44"/>
            <p:cNvCxnSpPr>
              <a:cxnSpLocks noChangeShapeType="1"/>
            </p:cNvCxnSpPr>
            <p:nvPr/>
          </p:nvCxnSpPr>
          <p:spPr bwMode="auto">
            <a:xfrm flipV="1">
              <a:off x="6705600" y="4725988"/>
              <a:ext cx="381000" cy="303212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089" name="Straight Arrow Connector 45"/>
            <p:cNvCxnSpPr>
              <a:cxnSpLocks noChangeShapeType="1"/>
            </p:cNvCxnSpPr>
            <p:nvPr/>
          </p:nvCxnSpPr>
          <p:spPr bwMode="auto">
            <a:xfrm rot="5400000">
              <a:off x="6287294" y="5752306"/>
              <a:ext cx="533400" cy="1539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5856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066800" y="2743200"/>
            <a:ext cx="1447800" cy="1938992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The title bar displays the name of the current document or file. </a:t>
            </a:r>
          </a:p>
        </p:txBody>
      </p:sp>
      <p:pic>
        <p:nvPicPr>
          <p:cNvPr id="12" name="Picture 1" descr="C:\Documents and Settings\Compaq_Administrator\Desktop\Picture1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2438400"/>
            <a:ext cx="5257800" cy="399415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cxnSp>
        <p:nvCxnSpPr>
          <p:cNvPr id="9" name="Straight Arrow Connector 8"/>
          <p:cNvCxnSpPr>
            <a:cxnSpLocks noChangeShapeType="1"/>
          </p:cNvCxnSpPr>
          <p:nvPr/>
        </p:nvCxnSpPr>
        <p:spPr bwMode="auto">
          <a:xfrm rot="16200000" flipH="1">
            <a:off x="5220494" y="2323306"/>
            <a:ext cx="381000" cy="1588"/>
          </a:xfrm>
          <a:prstGeom prst="straightConnector1">
            <a:avLst/>
          </a:prstGeom>
          <a:noFill/>
          <a:ln w="38100" algn="ctr">
            <a:solidFill>
              <a:srgbClr val="FF0000"/>
            </a:solidFill>
            <a:round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7" name="TextBox 6"/>
          <p:cNvSpPr txBox="1"/>
          <p:nvPr/>
        </p:nvSpPr>
        <p:spPr>
          <a:xfrm>
            <a:off x="3733800" y="1447800"/>
            <a:ext cx="3657600" cy="7078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/>
                <a:cs typeface="Calibri"/>
              </a:rPr>
              <a:t>The bar at the top of the screen is called the </a:t>
            </a:r>
            <a:r>
              <a:rPr lang="en-US" sz="2000" b="1" dirty="0">
                <a:solidFill>
                  <a:srgbClr val="113A86"/>
                </a:solidFill>
                <a:latin typeface="Calibri"/>
                <a:cs typeface="Calibri"/>
              </a:rPr>
              <a:t>title bar</a:t>
            </a:r>
            <a:r>
              <a:rPr lang="en-US" sz="2000" dirty="0">
                <a:solidFill>
                  <a:srgbClr val="113A86"/>
                </a:solidFill>
                <a:latin typeface="Calibri"/>
                <a:cs typeface="Calibri"/>
              </a:rPr>
              <a:t>.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8095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pic>
        <p:nvPicPr>
          <p:cNvPr id="24577" name="Picture 1" descr="C:\Documents and Settings\Compaq_Administrator\Desktop\Picture1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0600" y="1371600"/>
            <a:ext cx="5257800" cy="399415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grpSp>
        <p:nvGrpSpPr>
          <p:cNvPr id="2" name="Group 11"/>
          <p:cNvGrpSpPr>
            <a:grpSpLocks/>
          </p:cNvGrpSpPr>
          <p:nvPr/>
        </p:nvGrpSpPr>
        <p:grpSpPr bwMode="auto">
          <a:xfrm>
            <a:off x="1371600" y="5257800"/>
            <a:ext cx="2895600" cy="1447800"/>
            <a:chOff x="1371600" y="5257802"/>
            <a:chExt cx="2895600" cy="1447798"/>
          </a:xfrm>
        </p:grpSpPr>
        <p:sp>
          <p:nvSpPr>
            <p:cNvPr id="9" name="TextBox 8"/>
            <p:cNvSpPr txBox="1"/>
            <p:nvPr/>
          </p:nvSpPr>
          <p:spPr>
            <a:xfrm>
              <a:off x="1371600" y="5689937"/>
              <a:ext cx="2895600" cy="1015663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The </a:t>
              </a:r>
              <a:r>
                <a:rPr lang="en-US" sz="2000" b="1" dirty="0">
                  <a:solidFill>
                    <a:srgbClr val="113A86"/>
                  </a:solidFill>
                  <a:latin typeface="Calibri" pitchFamily="34" charset="0"/>
                </a:rPr>
                <a:t>status bar</a:t>
              </a: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 displays the current page and total page count.</a:t>
              </a:r>
            </a:p>
          </p:txBody>
        </p:sp>
        <p:cxnSp>
          <p:nvCxnSpPr>
            <p:cNvPr id="5134" name="Straight Arrow Connector 10"/>
            <p:cNvCxnSpPr>
              <a:cxnSpLocks noChangeShapeType="1"/>
            </p:cNvCxnSpPr>
            <p:nvPr/>
          </p:nvCxnSpPr>
          <p:spPr bwMode="auto">
            <a:xfrm rot="5400000" flipH="1" flipV="1">
              <a:off x="1372396" y="5485606"/>
              <a:ext cx="457198" cy="159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3" name="Group 10"/>
          <p:cNvGrpSpPr>
            <a:grpSpLocks/>
          </p:cNvGrpSpPr>
          <p:nvPr/>
        </p:nvGrpSpPr>
        <p:grpSpPr bwMode="auto">
          <a:xfrm>
            <a:off x="5437188" y="1981200"/>
            <a:ext cx="3021012" cy="3124200"/>
            <a:chOff x="5334000" y="1950720"/>
            <a:chExt cx="2944368" cy="3078480"/>
          </a:xfrm>
        </p:grpSpPr>
        <p:cxnSp>
          <p:nvCxnSpPr>
            <p:cNvPr id="5126" name="Straight Arrow Connector 5"/>
            <p:cNvCxnSpPr>
              <a:cxnSpLocks noChangeShapeType="1"/>
            </p:cNvCxnSpPr>
            <p:nvPr/>
          </p:nvCxnSpPr>
          <p:spPr bwMode="auto">
            <a:xfrm rot="10800000" flipV="1">
              <a:off x="6096000" y="3256984"/>
              <a:ext cx="533400" cy="324415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5127" name="Straight Arrow Connector 12"/>
            <p:cNvCxnSpPr>
              <a:cxnSpLocks noChangeShapeType="1"/>
            </p:cNvCxnSpPr>
            <p:nvPr/>
          </p:nvCxnSpPr>
          <p:spPr bwMode="auto">
            <a:xfrm rot="5400000">
              <a:off x="5247992" y="3495392"/>
              <a:ext cx="1619816" cy="14478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8" name="TextBox 7"/>
            <p:cNvSpPr txBox="1"/>
            <p:nvPr/>
          </p:nvSpPr>
          <p:spPr bwMode="auto">
            <a:xfrm>
              <a:off x="6629400" y="2133600"/>
              <a:ext cx="1447800" cy="2246769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b="1" dirty="0">
                  <a:solidFill>
                    <a:srgbClr val="113A86"/>
                  </a:solidFill>
                  <a:latin typeface="Calibri" pitchFamily="34" charset="0"/>
                </a:rPr>
                <a:t>Scroll bars </a:t>
              </a:r>
              <a:r>
                <a:rPr lang="en-US" sz="2000" dirty="0">
                  <a:solidFill>
                    <a:srgbClr val="113A86"/>
                  </a:solidFill>
                  <a:latin typeface="Calibri" pitchFamily="34" charset="0"/>
                </a:rPr>
                <a:t>move a document up and down or left and right on the screen. </a:t>
              </a:r>
            </a:p>
          </p:txBody>
        </p:sp>
      </p:grp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1121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pic>
        <p:nvPicPr>
          <p:cNvPr id="2867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81200" y="3276600"/>
            <a:ext cx="5330825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7" name="TextBox 6"/>
          <p:cNvSpPr txBox="1"/>
          <p:nvPr/>
        </p:nvSpPr>
        <p:spPr>
          <a:xfrm>
            <a:off x="2819400" y="1600200"/>
            <a:ext cx="3505200" cy="13234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Quick Access Toolbar 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is a customizable toolbar for easy access to your most commonly used command buttons.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0774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pic>
        <p:nvPicPr>
          <p:cNvPr id="2765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38200" y="2971800"/>
            <a:ext cx="7391400" cy="111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9" name="TextBox 8"/>
          <p:cNvSpPr txBox="1"/>
          <p:nvPr/>
        </p:nvSpPr>
        <p:spPr>
          <a:xfrm>
            <a:off x="4495800" y="1295400"/>
            <a:ext cx="3200400" cy="1015663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The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Ribbon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is a panel that organizes commands into tabs and groups.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76400" y="4724400"/>
            <a:ext cx="3733800" cy="13234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The Ribbon is designed to help you quickly find a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button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, which is a small icon that can be clicked to perform various tasks.</a:t>
            </a:r>
          </a:p>
        </p:txBody>
      </p:sp>
      <p:grpSp>
        <p:nvGrpSpPr>
          <p:cNvPr id="2" name="Group 13"/>
          <p:cNvGrpSpPr>
            <a:grpSpLocks/>
          </p:cNvGrpSpPr>
          <p:nvPr/>
        </p:nvGrpSpPr>
        <p:grpSpPr bwMode="auto">
          <a:xfrm>
            <a:off x="6477000" y="4038600"/>
            <a:ext cx="1219200" cy="1208088"/>
            <a:chOff x="6477000" y="4038600"/>
            <a:chExt cx="1219200" cy="1207532"/>
          </a:xfrm>
        </p:grpSpPr>
        <p:cxnSp>
          <p:nvCxnSpPr>
            <p:cNvPr id="7189" name="Straight Arrow Connector 6"/>
            <p:cNvCxnSpPr>
              <a:cxnSpLocks noChangeShapeType="1"/>
            </p:cNvCxnSpPr>
            <p:nvPr/>
          </p:nvCxnSpPr>
          <p:spPr bwMode="auto">
            <a:xfrm rot="16200000" flipV="1">
              <a:off x="6324600" y="4267200"/>
              <a:ext cx="838200" cy="3810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3" name="TextBox 22"/>
            <p:cNvSpPr txBox="1"/>
            <p:nvPr/>
          </p:nvSpPr>
          <p:spPr>
            <a:xfrm>
              <a:off x="6477000" y="4876800"/>
              <a:ext cx="1219200" cy="369332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113A86"/>
                  </a:solidFill>
                  <a:latin typeface="Calibri" pitchFamily="34" charset="0"/>
                </a:rPr>
                <a:t>Group</a:t>
              </a:r>
            </a:p>
          </p:txBody>
        </p:sp>
      </p:grpSp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2971800" y="2286000"/>
            <a:ext cx="1143000" cy="1373188"/>
            <a:chOff x="2971800" y="2286000"/>
            <a:chExt cx="1143000" cy="1372394"/>
          </a:xfrm>
        </p:grpSpPr>
        <p:cxnSp>
          <p:nvCxnSpPr>
            <p:cNvPr id="7185" name="Straight Arrow Connector 16"/>
            <p:cNvCxnSpPr>
              <a:cxnSpLocks noChangeShapeType="1"/>
            </p:cNvCxnSpPr>
            <p:nvPr/>
          </p:nvCxnSpPr>
          <p:spPr bwMode="auto">
            <a:xfrm rot="5400000">
              <a:off x="2971800" y="3124200"/>
              <a:ext cx="1066800" cy="1588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4" name="TextBox 23"/>
            <p:cNvSpPr txBox="1"/>
            <p:nvPr/>
          </p:nvSpPr>
          <p:spPr>
            <a:xfrm>
              <a:off x="2971800" y="2286000"/>
              <a:ext cx="1143000" cy="369332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113A86"/>
                  </a:solidFill>
                  <a:latin typeface="Calibri" pitchFamily="34" charset="0"/>
                </a:rPr>
                <a:t>Button</a:t>
              </a:r>
            </a:p>
          </p:txBody>
        </p:sp>
      </p:grp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1447800" y="2057400"/>
            <a:ext cx="838200" cy="1162050"/>
            <a:chOff x="1447800" y="2057400"/>
            <a:chExt cx="838200" cy="1162614"/>
          </a:xfrm>
        </p:grpSpPr>
        <p:cxnSp>
          <p:nvCxnSpPr>
            <p:cNvPr id="7181" name="Straight Arrow Connector 5"/>
            <p:cNvCxnSpPr>
              <a:cxnSpLocks noChangeShapeType="1"/>
            </p:cNvCxnSpPr>
            <p:nvPr/>
          </p:nvCxnSpPr>
          <p:spPr bwMode="auto">
            <a:xfrm rot="5400000">
              <a:off x="1285593" y="2676807"/>
              <a:ext cx="781615" cy="304800"/>
            </a:xfrm>
            <a:prstGeom prst="straightConnector1">
              <a:avLst/>
            </a:prstGeom>
            <a:noFill/>
            <a:ln w="38100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25" name="TextBox 24"/>
            <p:cNvSpPr txBox="1"/>
            <p:nvPr/>
          </p:nvSpPr>
          <p:spPr>
            <a:xfrm>
              <a:off x="1447800" y="2057400"/>
              <a:ext cx="838200" cy="369332"/>
            </a:xfrm>
            <a:prstGeom prst="rect">
              <a:avLst/>
            </a:prstGeom>
            <a:effectLst>
              <a:glow rad="139700">
                <a:schemeClr val="accent4">
                  <a:satMod val="175000"/>
                  <a:alpha val="40000"/>
                </a:schemeClr>
              </a:glow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>
              <a:spAutoFit/>
            </a:bodyPr>
            <a:lstStyle/>
            <a:p>
              <a:pPr algn="ctr">
                <a:defRPr/>
              </a:pPr>
              <a:r>
                <a:rPr lang="en-US" dirty="0">
                  <a:solidFill>
                    <a:srgbClr val="113A86"/>
                  </a:solidFill>
                  <a:latin typeface="Calibri" pitchFamily="34" charset="0"/>
                </a:rPr>
                <a:t>Tab</a:t>
              </a:r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1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362200" y="1981200"/>
            <a:ext cx="4343400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 algn="ctr"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Naming and saving documents.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2057400" y="1371600"/>
            <a:ext cx="4847492" cy="400110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 smtClean="0">
                <a:solidFill>
                  <a:srgbClr val="113A86"/>
                </a:solidFill>
                <a:latin typeface="Calibri" pitchFamily="34" charset="0"/>
              </a:rPr>
              <a:t>File management includes: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057400" y="6019800"/>
            <a:ext cx="4876800" cy="7078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>
            <a:lvl1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en-US" sz="2000" dirty="0" smtClean="0">
                <a:solidFill>
                  <a:srgbClr val="113A86"/>
                </a:solidFill>
                <a:latin typeface="Calibri" pitchFamily="34" charset="0"/>
              </a:rPr>
              <a:t>Creating and organizing folders so that work can be easily saved and located.</a:t>
            </a:r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9800" y="2535238"/>
            <a:ext cx="4495800" cy="325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638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Top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14"/>
          <p:cNvSpPr txBox="1">
            <a:spLocks noChangeArrowheads="1"/>
          </p:cNvSpPr>
          <p:nvPr/>
        </p:nvSpPr>
        <p:spPr bwMode="auto">
          <a:xfrm>
            <a:off x="1905000" y="304800"/>
            <a:ext cx="56546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3200" b="1">
                <a:solidFill>
                  <a:schemeClr val="bg1"/>
                </a:solidFill>
                <a:latin typeface="Calibri" pitchFamily="34" charset="0"/>
              </a:rPr>
              <a:t>Lesson 1: Create a Document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191000" y="1524000"/>
            <a:ext cx="2819400" cy="707886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A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folder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 is an item that helps you organize files. </a:t>
            </a:r>
          </a:p>
        </p:txBody>
      </p:sp>
      <p:pic>
        <p:nvPicPr>
          <p:cNvPr id="88068" name="Picture 4" descr="C:\Documents and Settings\Elizabeth Knapp\My Documents\Glencoe\iCheck 2007\iCheck Presentation Plus\SE-TAE\Unit 1\Lesson 1\U1L1 Screen Captures - 2nd Round\U1-L1_screenshots\U1-L1-0009SC-878605.T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2514600"/>
            <a:ext cx="4724400" cy="3524250"/>
          </a:xfrm>
          <a:prstGeom prst="rect">
            <a:avLst/>
          </a:prstGeom>
          <a:noFill/>
          <a:effectLst>
            <a:outerShdw blurRad="50800" dist="203200" dir="2700000" algn="ctr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990600" y="2971800"/>
            <a:ext cx="2057400" cy="1323439"/>
          </a:xfrm>
          <a:prstGeom prst="rect">
            <a:avLst/>
          </a:prstGeom>
          <a:effectLst>
            <a:glow rad="1397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To create a new folder, click the Office Button and choose </a:t>
            </a:r>
            <a:r>
              <a:rPr lang="en-US" sz="2000" b="1" dirty="0">
                <a:solidFill>
                  <a:srgbClr val="113A86"/>
                </a:solidFill>
                <a:latin typeface="Calibri" pitchFamily="34" charset="0"/>
              </a:rPr>
              <a:t>Save As</a:t>
            </a:r>
            <a:r>
              <a:rPr lang="en-US" sz="2000" dirty="0">
                <a:solidFill>
                  <a:srgbClr val="113A86"/>
                </a:solidFill>
                <a:latin typeface="Calibri" pitchFamily="34" charset="0"/>
              </a:rPr>
              <a:t>.  </a:t>
            </a: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New Perspectives on Microsoft Office 2013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544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Right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eme1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Theme1</Template>
  <TotalTime>74</TotalTime>
  <Words>1186</Words>
  <Application>Microsoft Office PowerPoint</Application>
  <PresentationFormat>On-screen Show (4:3)</PresentationFormat>
  <Paragraphs>177</Paragraphs>
  <Slides>27</Slides>
  <Notes>27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Theme1</vt:lpstr>
      <vt:lpstr>Flash Document</vt:lpstr>
      <vt:lpstr> MSOffice WORD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win7</dc:creator>
  <cp:lastModifiedBy>win7</cp:lastModifiedBy>
  <cp:revision>12</cp:revision>
  <dcterms:created xsi:type="dcterms:W3CDTF">2006-08-16T00:00:00Z</dcterms:created>
  <dcterms:modified xsi:type="dcterms:W3CDTF">2014-02-22T17:09:43Z</dcterms:modified>
</cp:coreProperties>
</file>